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9584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GB"/>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037868"/>
            <a:ext cx="7477601" cy="3332798"/>
          </a:xfrm>
          <a:prstGeom prst="rect">
            <a:avLst/>
          </a:prstGeom>
          <a:noFill/>
          <a:ln/>
        </p:spPr>
        <p:txBody>
          <a:bodyPr wrap="square" rtlCol="0" anchor="t"/>
          <a:lstStyle/>
          <a:p>
            <a:pPr marL="0" indent="0">
              <a:lnSpc>
                <a:spcPts val="6561"/>
              </a:lnSpc>
              <a:buNone/>
            </a:pPr>
            <a:r>
              <a:rPr lang="en-US" sz="5249" dirty="0">
                <a:solidFill>
                  <a:srgbClr val="F2F0F4"/>
                </a:solidFill>
                <a:latin typeface="Montserrat" pitchFamily="34" charset="0"/>
                <a:ea typeface="Montserrat" pitchFamily="34" charset="-122"/>
                <a:cs typeface="Montserrat" pitchFamily="34" charset="-120"/>
              </a:rPr>
              <a:t>Avance des Interfaces Personnalisées grâce à </a:t>
            </a:r>
            <a:r>
              <a:rPr lang="en-US" sz="5249" dirty="0" err="1">
                <a:solidFill>
                  <a:srgbClr val="F2F0F4"/>
                </a:solidFill>
                <a:latin typeface="Montserrat" pitchFamily="34" charset="0"/>
                <a:ea typeface="Montserrat" pitchFamily="34" charset="-122"/>
                <a:cs typeface="Montserrat" pitchFamily="34" charset="-120"/>
              </a:rPr>
              <a:t>l’IA</a:t>
            </a:r>
            <a:endParaRPr lang="en-US" sz="5249" dirty="0"/>
          </a:p>
        </p:txBody>
      </p:sp>
      <p:sp>
        <p:nvSpPr>
          <p:cNvPr id="6" name="Text 2"/>
          <p:cNvSpPr/>
          <p:nvPr/>
        </p:nvSpPr>
        <p:spPr>
          <a:xfrm>
            <a:off x="833199" y="4703921"/>
            <a:ext cx="7477601" cy="2979269"/>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Dans le domaine de l'informatique, l'Intelligence Artificielle (IA) connaît un essor fulgurant, impulsé notamment par des géants comme Microsoft et Intel. Cette évolution vise à transformer les ordinateurs en "AI PC", et cela se matérialise par l'intégration de processeurs dotés de Neural Processing Units (NPU) dans les PC portables. Un exemple significatif est l'Adaptive Character and Avatar Generation (ACE) de Nvidia, qui ouvre de nouvelles perspectives, notamment dans les jeux vidéo.</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GB"/>
          </a:p>
        </p:txBody>
      </p:sp>
      <p:sp>
        <p:nvSpPr>
          <p:cNvPr id="4" name="Text 1"/>
          <p:cNvSpPr/>
          <p:nvPr/>
        </p:nvSpPr>
        <p:spPr>
          <a:xfrm>
            <a:off x="2037993" y="1332309"/>
            <a:ext cx="5767626"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Les Avantages d'ACE</a:t>
            </a:r>
            <a:endParaRPr lang="en-US" sz="4374" dirty="0"/>
          </a:p>
        </p:txBody>
      </p:sp>
      <p:sp>
        <p:nvSpPr>
          <p:cNvPr id="5" name="Text 2"/>
          <p:cNvSpPr/>
          <p:nvPr/>
        </p:nvSpPr>
        <p:spPr>
          <a:xfrm>
            <a:off x="2037993" y="2582108"/>
            <a:ext cx="3156347" cy="694373"/>
          </a:xfrm>
          <a:prstGeom prst="rect">
            <a:avLst/>
          </a:prstGeom>
          <a:noFill/>
          <a:ln/>
        </p:spPr>
        <p:txBody>
          <a:bodyPr wrap="squar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Simplification et Personnalisation</a:t>
            </a:r>
            <a:endParaRPr lang="en-US" sz="2187" dirty="0"/>
          </a:p>
        </p:txBody>
      </p:sp>
      <p:sp>
        <p:nvSpPr>
          <p:cNvPr id="6" name="Text 3"/>
          <p:cNvSpPr/>
          <p:nvPr/>
        </p:nvSpPr>
        <p:spPr>
          <a:xfrm>
            <a:off x="2037993" y="3498652"/>
            <a:ext cx="3156347" cy="3198614"/>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ACE offre une construction simplifiée et hautement personnalisable. Entreprises, fournisseurs de services et développeurs peuvent ajuster les modèles et microservices d'IA selon leurs besoins, sans nécessiter une expertise particulière.</a:t>
            </a:r>
            <a:endParaRPr lang="en-US" sz="1750" dirty="0"/>
          </a:p>
        </p:txBody>
      </p:sp>
      <p:sp>
        <p:nvSpPr>
          <p:cNvPr id="7" name="Text 4"/>
          <p:cNvSpPr/>
          <p:nvPr/>
        </p:nvSpPr>
        <p:spPr>
          <a:xfrm>
            <a:off x="5743932" y="2582108"/>
            <a:ext cx="3156347" cy="694373"/>
          </a:xfrm>
          <a:prstGeom prst="rect">
            <a:avLst/>
          </a:prstGeom>
          <a:noFill/>
          <a:ln/>
        </p:spPr>
        <p:txBody>
          <a:bodyPr wrap="squar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Sécurité et Cohérence des Résultats</a:t>
            </a:r>
            <a:endParaRPr lang="en-US" sz="2187" dirty="0"/>
          </a:p>
        </p:txBody>
      </p:sp>
      <p:sp>
        <p:nvSpPr>
          <p:cNvPr id="8" name="Text 5"/>
          <p:cNvSpPr/>
          <p:nvPr/>
        </p:nvSpPr>
        <p:spPr>
          <a:xfrm>
            <a:off x="5743932" y="3498652"/>
            <a:ext cx="3156347" cy="284321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L'accent est mis sur la sécurité et la cohérence des résultats. Les modèles d'IA proposés par ACE sont basés sur des données sûres et sécurisées, garantissant des avatars précis et appropriés, quel que soit le contexte.</a:t>
            </a:r>
            <a:endParaRPr lang="en-US" sz="1750" dirty="0"/>
          </a:p>
        </p:txBody>
      </p:sp>
      <p:sp>
        <p:nvSpPr>
          <p:cNvPr id="9" name="Text 6"/>
          <p:cNvSpPr/>
          <p:nvPr/>
        </p:nvSpPr>
        <p:spPr>
          <a:xfrm>
            <a:off x="9449872" y="2582108"/>
            <a:ext cx="3156347" cy="694373"/>
          </a:xfrm>
          <a:prstGeom prst="rect">
            <a:avLst/>
          </a:prstGeom>
          <a:noFill/>
          <a:ln/>
        </p:spPr>
        <p:txBody>
          <a:bodyPr wrap="squar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Flexibilité de Déploiement</a:t>
            </a:r>
            <a:endParaRPr lang="en-US" sz="2187" dirty="0"/>
          </a:p>
        </p:txBody>
      </p:sp>
      <p:sp>
        <p:nvSpPr>
          <p:cNvPr id="10" name="Text 7"/>
          <p:cNvSpPr/>
          <p:nvPr/>
        </p:nvSpPr>
        <p:spPr>
          <a:xfrm>
            <a:off x="9449872" y="3498652"/>
            <a:ext cx="3156347" cy="284321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ACE offre une flexibilité de déploiement, permettant aux développeurs de créer, configurer et déployer des applications d'avatar sur n'importe quel moteur, dans n'importe quel cloud public ou privé, ou via un PC Windows.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934"/>
          </a:xfrm>
          <a:prstGeom prst="rect">
            <a:avLst/>
          </a:prstGeom>
          <a:solidFill>
            <a:srgbClr val="0D0A2C">
              <a:alpha val="75000"/>
            </a:srgbClr>
          </a:solidFill>
          <a:ln/>
        </p:spPr>
        <p:txBody>
          <a:bodyPr/>
          <a:lstStyle/>
          <a:p>
            <a:endParaRPr lang="en-GB"/>
          </a:p>
        </p:txBody>
      </p:sp>
      <p:sp>
        <p:nvSpPr>
          <p:cNvPr id="4" name="Text 1"/>
          <p:cNvSpPr/>
          <p:nvPr/>
        </p:nvSpPr>
        <p:spPr>
          <a:xfrm>
            <a:off x="2581513" y="548045"/>
            <a:ext cx="5711428" cy="622816"/>
          </a:xfrm>
          <a:prstGeom prst="rect">
            <a:avLst/>
          </a:prstGeom>
          <a:noFill/>
          <a:ln/>
        </p:spPr>
        <p:txBody>
          <a:bodyPr wrap="none" rtlCol="0" anchor="t"/>
          <a:lstStyle/>
          <a:p>
            <a:pPr marL="0" indent="0">
              <a:lnSpc>
                <a:spcPts val="4904"/>
              </a:lnSpc>
              <a:buNone/>
            </a:pPr>
            <a:r>
              <a:rPr lang="en-US" sz="3924" dirty="0">
                <a:solidFill>
                  <a:srgbClr val="F2F0F4"/>
                </a:solidFill>
                <a:latin typeface="Montserrat" pitchFamily="34" charset="0"/>
                <a:ea typeface="Montserrat" pitchFamily="34" charset="-122"/>
                <a:cs typeface="Montserrat" pitchFamily="34" charset="-120"/>
              </a:rPr>
              <a:t>Les Composants d'ACE</a:t>
            </a:r>
            <a:endParaRPr lang="en-US" sz="3924" dirty="0"/>
          </a:p>
        </p:txBody>
      </p:sp>
      <p:pic>
        <p:nvPicPr>
          <p:cNvPr id="5" name="Image 1" descr="preencoded.png"/>
          <p:cNvPicPr>
            <a:picLocks noChangeAspect="1"/>
          </p:cNvPicPr>
          <p:nvPr/>
        </p:nvPicPr>
        <p:blipFill>
          <a:blip r:embed="rId4"/>
          <a:stretch>
            <a:fillRect/>
          </a:stretch>
        </p:blipFill>
        <p:spPr>
          <a:xfrm>
            <a:off x="2581513" y="1569482"/>
            <a:ext cx="398621" cy="398621"/>
          </a:xfrm>
          <a:prstGeom prst="rect">
            <a:avLst/>
          </a:prstGeom>
        </p:spPr>
      </p:pic>
      <p:sp>
        <p:nvSpPr>
          <p:cNvPr id="6" name="Text 2"/>
          <p:cNvSpPr/>
          <p:nvPr/>
        </p:nvSpPr>
        <p:spPr>
          <a:xfrm>
            <a:off x="2581513" y="2167414"/>
            <a:ext cx="2491383" cy="311468"/>
          </a:xfrm>
          <a:prstGeom prst="rect">
            <a:avLst/>
          </a:prstGeom>
          <a:noFill/>
          <a:ln/>
        </p:spPr>
        <p:txBody>
          <a:bodyPr wrap="none" rtlCol="0" anchor="t"/>
          <a:lstStyle/>
          <a:p>
            <a:pPr marL="0" indent="0" algn="l">
              <a:lnSpc>
                <a:spcPts val="2452"/>
              </a:lnSpc>
              <a:buNone/>
            </a:pPr>
            <a:r>
              <a:rPr lang="en-US" sz="1962" dirty="0">
                <a:solidFill>
                  <a:srgbClr val="DCD7E5"/>
                </a:solidFill>
                <a:latin typeface="Montserrat" pitchFamily="34" charset="0"/>
                <a:ea typeface="Montserrat" pitchFamily="34" charset="-122"/>
                <a:cs typeface="Montserrat" pitchFamily="34" charset="-120"/>
              </a:rPr>
              <a:t>IA Animée</a:t>
            </a:r>
            <a:endParaRPr lang="en-US" sz="1962" dirty="0"/>
          </a:p>
        </p:txBody>
      </p:sp>
      <p:sp>
        <p:nvSpPr>
          <p:cNvPr id="7" name="Text 3"/>
          <p:cNvSpPr/>
          <p:nvPr/>
        </p:nvSpPr>
        <p:spPr>
          <a:xfrm>
            <a:off x="2581513" y="2598420"/>
            <a:ext cx="2956441" cy="1275398"/>
          </a:xfrm>
          <a:prstGeom prst="rect">
            <a:avLst/>
          </a:prstGeom>
          <a:noFill/>
          <a:ln/>
        </p:spPr>
        <p:txBody>
          <a:bodyPr wrap="square" rtlCol="0" anchor="t"/>
          <a:lstStyle/>
          <a:p>
            <a:pPr marL="0" indent="0" algn="l">
              <a:lnSpc>
                <a:spcPts val="2511"/>
              </a:lnSpc>
              <a:buNone/>
            </a:pPr>
            <a:r>
              <a:rPr lang="en-US" sz="1569" dirty="0">
                <a:solidFill>
                  <a:srgbClr val="DCD7E5"/>
                </a:solidFill>
                <a:latin typeface="Heebo" pitchFamily="34" charset="0"/>
                <a:ea typeface="Heebo" pitchFamily="34" charset="-122"/>
                <a:cs typeface="Heebo" pitchFamily="34" charset="-120"/>
              </a:rPr>
              <a:t>ACE donne vie aux avatars grâce à une animation réaliste, tant en 2D qu'en 3D, basée sur des entrées vidéo ou audio.</a:t>
            </a:r>
            <a:endParaRPr lang="en-US" sz="1569" dirty="0"/>
          </a:p>
        </p:txBody>
      </p:sp>
      <p:pic>
        <p:nvPicPr>
          <p:cNvPr id="8" name="Image 2" descr="preencoded.png"/>
          <p:cNvPicPr>
            <a:picLocks noChangeAspect="1"/>
          </p:cNvPicPr>
          <p:nvPr/>
        </p:nvPicPr>
        <p:blipFill>
          <a:blip r:embed="rId5"/>
          <a:stretch>
            <a:fillRect/>
          </a:stretch>
        </p:blipFill>
        <p:spPr>
          <a:xfrm>
            <a:off x="5836920" y="1569482"/>
            <a:ext cx="398621" cy="398621"/>
          </a:xfrm>
          <a:prstGeom prst="rect">
            <a:avLst/>
          </a:prstGeom>
        </p:spPr>
      </p:pic>
      <p:sp>
        <p:nvSpPr>
          <p:cNvPr id="9" name="Text 4"/>
          <p:cNvSpPr/>
          <p:nvPr/>
        </p:nvSpPr>
        <p:spPr>
          <a:xfrm>
            <a:off x="5836920" y="2167414"/>
            <a:ext cx="2956441" cy="622935"/>
          </a:xfrm>
          <a:prstGeom prst="rect">
            <a:avLst/>
          </a:prstGeom>
          <a:noFill/>
          <a:ln/>
        </p:spPr>
        <p:txBody>
          <a:bodyPr wrap="square" rtlCol="0" anchor="t"/>
          <a:lstStyle/>
          <a:p>
            <a:pPr marL="0" indent="0" algn="l">
              <a:lnSpc>
                <a:spcPts val="2452"/>
              </a:lnSpc>
              <a:buNone/>
            </a:pPr>
            <a:r>
              <a:rPr lang="en-US" sz="1962" dirty="0">
                <a:solidFill>
                  <a:srgbClr val="DCD7E5"/>
                </a:solidFill>
                <a:latin typeface="Montserrat" pitchFamily="34" charset="0"/>
                <a:ea typeface="Montserrat" pitchFamily="34" charset="-122"/>
                <a:cs typeface="Montserrat" pitchFamily="34" charset="-120"/>
              </a:rPr>
              <a:t>IA de Parole et de Traduction</a:t>
            </a:r>
            <a:endParaRPr lang="en-US" sz="1962" dirty="0"/>
          </a:p>
        </p:txBody>
      </p:sp>
      <p:sp>
        <p:nvSpPr>
          <p:cNvPr id="10" name="Text 5"/>
          <p:cNvSpPr/>
          <p:nvPr/>
        </p:nvSpPr>
        <p:spPr>
          <a:xfrm>
            <a:off x="5836920" y="2909888"/>
            <a:ext cx="2956441" cy="1594247"/>
          </a:xfrm>
          <a:prstGeom prst="rect">
            <a:avLst/>
          </a:prstGeom>
          <a:noFill/>
          <a:ln/>
        </p:spPr>
        <p:txBody>
          <a:bodyPr wrap="square" rtlCol="0" anchor="t"/>
          <a:lstStyle/>
          <a:p>
            <a:pPr marL="0" indent="0" algn="l">
              <a:lnSpc>
                <a:spcPts val="2511"/>
              </a:lnSpc>
              <a:buNone/>
            </a:pPr>
            <a:r>
              <a:rPr lang="en-US" sz="1569" dirty="0">
                <a:solidFill>
                  <a:srgbClr val="DCD7E5"/>
                </a:solidFill>
                <a:latin typeface="Heebo" pitchFamily="34" charset="0"/>
                <a:ea typeface="Heebo" pitchFamily="34" charset="-122"/>
                <a:cs typeface="Heebo" pitchFamily="34" charset="-120"/>
              </a:rPr>
              <a:t>L'engagement des utilisateurs est renforcé grâce à des avatars multilingues capables de comprendre et de parler plusieurs langues en temps réel.</a:t>
            </a:r>
            <a:endParaRPr lang="en-US" sz="1569" dirty="0"/>
          </a:p>
        </p:txBody>
      </p:sp>
      <p:pic>
        <p:nvPicPr>
          <p:cNvPr id="11" name="Image 3" descr="preencoded.png"/>
          <p:cNvPicPr>
            <a:picLocks noChangeAspect="1"/>
          </p:cNvPicPr>
          <p:nvPr/>
        </p:nvPicPr>
        <p:blipFill>
          <a:blip r:embed="rId6"/>
          <a:stretch>
            <a:fillRect/>
          </a:stretch>
        </p:blipFill>
        <p:spPr>
          <a:xfrm>
            <a:off x="9092327" y="1569482"/>
            <a:ext cx="398621" cy="398621"/>
          </a:xfrm>
          <a:prstGeom prst="rect">
            <a:avLst/>
          </a:prstGeom>
        </p:spPr>
      </p:pic>
      <p:sp>
        <p:nvSpPr>
          <p:cNvPr id="12" name="Text 6"/>
          <p:cNvSpPr/>
          <p:nvPr/>
        </p:nvSpPr>
        <p:spPr>
          <a:xfrm>
            <a:off x="9092327" y="2167414"/>
            <a:ext cx="2491383" cy="311468"/>
          </a:xfrm>
          <a:prstGeom prst="rect">
            <a:avLst/>
          </a:prstGeom>
          <a:noFill/>
          <a:ln/>
        </p:spPr>
        <p:txBody>
          <a:bodyPr wrap="none" rtlCol="0" anchor="t"/>
          <a:lstStyle/>
          <a:p>
            <a:pPr marL="0" indent="0" algn="l">
              <a:lnSpc>
                <a:spcPts val="2452"/>
              </a:lnSpc>
              <a:buNone/>
            </a:pPr>
            <a:r>
              <a:rPr lang="en-US" sz="1962" dirty="0">
                <a:solidFill>
                  <a:srgbClr val="DCD7E5"/>
                </a:solidFill>
                <a:latin typeface="Montserrat" pitchFamily="34" charset="0"/>
                <a:ea typeface="Montserrat" pitchFamily="34" charset="-122"/>
                <a:cs typeface="Montserrat" pitchFamily="34" charset="-120"/>
              </a:rPr>
              <a:t>IA Générative</a:t>
            </a:r>
            <a:endParaRPr lang="en-US" sz="1962" dirty="0"/>
          </a:p>
        </p:txBody>
      </p:sp>
      <p:sp>
        <p:nvSpPr>
          <p:cNvPr id="13" name="Text 7"/>
          <p:cNvSpPr/>
          <p:nvPr/>
        </p:nvSpPr>
        <p:spPr>
          <a:xfrm>
            <a:off x="9092327" y="2598420"/>
            <a:ext cx="2956560" cy="1594247"/>
          </a:xfrm>
          <a:prstGeom prst="rect">
            <a:avLst/>
          </a:prstGeom>
          <a:noFill/>
          <a:ln/>
        </p:spPr>
        <p:txBody>
          <a:bodyPr wrap="square" rtlCol="0" anchor="t"/>
          <a:lstStyle/>
          <a:p>
            <a:pPr marL="0" indent="0" algn="l">
              <a:lnSpc>
                <a:spcPts val="2511"/>
              </a:lnSpc>
              <a:buNone/>
            </a:pPr>
            <a:r>
              <a:rPr lang="en-US" sz="1569" dirty="0">
                <a:solidFill>
                  <a:srgbClr val="DCD7E5"/>
                </a:solidFill>
                <a:latin typeface="Heebo" pitchFamily="34" charset="0"/>
                <a:ea typeface="Heebo" pitchFamily="34" charset="-122"/>
                <a:cs typeface="Heebo" pitchFamily="34" charset="-120"/>
              </a:rPr>
              <a:t>ACE permet de développer des avatars entièrement autonomes et intelligents grâce à des modèles de langage d'IA génératifs pré-entraînés.</a:t>
            </a:r>
            <a:endParaRPr lang="en-US" sz="1569" dirty="0"/>
          </a:p>
        </p:txBody>
      </p:sp>
      <p:pic>
        <p:nvPicPr>
          <p:cNvPr id="14" name="Image 4" descr="preencoded.png"/>
          <p:cNvPicPr>
            <a:picLocks noChangeAspect="1"/>
          </p:cNvPicPr>
          <p:nvPr/>
        </p:nvPicPr>
        <p:blipFill>
          <a:blip r:embed="rId7"/>
          <a:stretch>
            <a:fillRect/>
          </a:stretch>
        </p:blipFill>
        <p:spPr>
          <a:xfrm>
            <a:off x="2581513" y="4728329"/>
            <a:ext cx="2956441" cy="2956441"/>
          </a:xfrm>
          <a:prstGeom prst="rect">
            <a:avLst/>
          </a:prstGeom>
        </p:spPr>
      </p:pic>
      <p:sp>
        <p:nvSpPr>
          <p:cNvPr id="15" name="Text 8"/>
          <p:cNvSpPr/>
          <p:nvPr/>
        </p:nvSpPr>
        <p:spPr>
          <a:xfrm>
            <a:off x="2581513" y="7684770"/>
            <a:ext cx="2491383" cy="311468"/>
          </a:xfrm>
          <a:prstGeom prst="rect">
            <a:avLst/>
          </a:prstGeom>
          <a:noFill/>
          <a:ln/>
        </p:spPr>
        <p:txBody>
          <a:bodyPr wrap="none" rtlCol="0" anchor="t"/>
          <a:lstStyle/>
          <a:p>
            <a:pPr marL="0" indent="0" algn="l">
              <a:lnSpc>
                <a:spcPts val="2452"/>
              </a:lnSpc>
              <a:buNone/>
            </a:pPr>
            <a:endParaRPr lang="en-US" sz="1962" dirty="0"/>
          </a:p>
        </p:txBody>
      </p:sp>
      <p:pic>
        <p:nvPicPr>
          <p:cNvPr id="16" name="Image 5" descr="preencoded.png"/>
          <p:cNvPicPr>
            <a:picLocks noChangeAspect="1"/>
          </p:cNvPicPr>
          <p:nvPr/>
        </p:nvPicPr>
        <p:blipFill>
          <a:blip r:embed="rId8"/>
          <a:stretch>
            <a:fillRect/>
          </a:stretch>
        </p:blipFill>
        <p:spPr>
          <a:xfrm>
            <a:off x="5836920" y="4728329"/>
            <a:ext cx="2956441" cy="2956441"/>
          </a:xfrm>
          <a:prstGeom prst="rect">
            <a:avLst/>
          </a:prstGeom>
        </p:spPr>
      </p:pic>
      <p:sp>
        <p:nvSpPr>
          <p:cNvPr id="17" name="Text 9"/>
          <p:cNvSpPr/>
          <p:nvPr/>
        </p:nvSpPr>
        <p:spPr>
          <a:xfrm>
            <a:off x="5836920" y="7684770"/>
            <a:ext cx="2491383" cy="311468"/>
          </a:xfrm>
          <a:prstGeom prst="rect">
            <a:avLst/>
          </a:prstGeom>
          <a:noFill/>
          <a:ln/>
        </p:spPr>
        <p:txBody>
          <a:bodyPr wrap="none" rtlCol="0" anchor="t"/>
          <a:lstStyle/>
          <a:p>
            <a:pPr marL="0" indent="0" algn="l">
              <a:lnSpc>
                <a:spcPts val="2452"/>
              </a:lnSpc>
              <a:buNone/>
            </a:pPr>
            <a:endParaRPr lang="en-US" sz="1962" dirty="0"/>
          </a:p>
        </p:txBody>
      </p:sp>
      <p:pic>
        <p:nvPicPr>
          <p:cNvPr id="18" name="Image 6" descr="preencoded.png"/>
          <p:cNvPicPr>
            <a:picLocks noChangeAspect="1"/>
          </p:cNvPicPr>
          <p:nvPr/>
        </p:nvPicPr>
        <p:blipFill>
          <a:blip r:embed="rId9"/>
          <a:stretch>
            <a:fillRect/>
          </a:stretch>
        </p:blipFill>
        <p:spPr>
          <a:xfrm>
            <a:off x="9092327" y="4728329"/>
            <a:ext cx="2956560" cy="2956560"/>
          </a:xfrm>
          <a:prstGeom prst="rect">
            <a:avLst/>
          </a:prstGeom>
        </p:spPr>
      </p:pic>
      <p:sp>
        <p:nvSpPr>
          <p:cNvPr id="19" name="Text 10"/>
          <p:cNvSpPr/>
          <p:nvPr/>
        </p:nvSpPr>
        <p:spPr>
          <a:xfrm>
            <a:off x="9092327" y="7684889"/>
            <a:ext cx="2491383" cy="311468"/>
          </a:xfrm>
          <a:prstGeom prst="rect">
            <a:avLst/>
          </a:prstGeom>
          <a:noFill/>
          <a:ln/>
        </p:spPr>
        <p:txBody>
          <a:bodyPr wrap="none" rtlCol="0" anchor="t"/>
          <a:lstStyle/>
          <a:p>
            <a:pPr marL="0" indent="0" algn="l">
              <a:lnSpc>
                <a:spcPts val="2452"/>
              </a:lnSpc>
              <a:buNone/>
            </a:pPr>
            <a:endParaRPr lang="en-US" sz="1962"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899094"/>
          </a:xfrm>
          <a:prstGeom prst="rect">
            <a:avLst/>
          </a:prstGeom>
          <a:solidFill>
            <a:srgbClr val="0D0A2C">
              <a:alpha val="75000"/>
            </a:srgbClr>
          </a:solidFill>
          <a:ln/>
        </p:spPr>
        <p:txBody>
          <a:bodyPr/>
          <a:lstStyle/>
          <a:p>
            <a:endParaRPr lang="en-GB"/>
          </a:p>
        </p:txBody>
      </p:sp>
      <p:sp>
        <p:nvSpPr>
          <p:cNvPr id="4" name="Text 1"/>
          <p:cNvSpPr/>
          <p:nvPr/>
        </p:nvSpPr>
        <p:spPr>
          <a:xfrm>
            <a:off x="3621167" y="427673"/>
            <a:ext cx="6819305" cy="486013"/>
          </a:xfrm>
          <a:prstGeom prst="rect">
            <a:avLst/>
          </a:prstGeom>
          <a:noFill/>
          <a:ln/>
        </p:spPr>
        <p:txBody>
          <a:bodyPr wrap="none" rtlCol="0" anchor="t"/>
          <a:lstStyle/>
          <a:p>
            <a:pPr marL="0" indent="0">
              <a:lnSpc>
                <a:spcPts val="3827"/>
              </a:lnSpc>
              <a:buNone/>
            </a:pPr>
            <a:r>
              <a:rPr lang="en-US" sz="3062" dirty="0">
                <a:solidFill>
                  <a:srgbClr val="F2F0F4"/>
                </a:solidFill>
                <a:latin typeface="Montserrat" pitchFamily="34" charset="0"/>
                <a:ea typeface="Montserrat" pitchFamily="34" charset="-122"/>
                <a:cs typeface="Montserrat" pitchFamily="34" charset="-120"/>
              </a:rPr>
              <a:t>Description de la Scène Universelle</a:t>
            </a:r>
            <a:endParaRPr lang="en-US" sz="3062" dirty="0"/>
          </a:p>
        </p:txBody>
      </p:sp>
      <p:sp>
        <p:nvSpPr>
          <p:cNvPr id="5" name="Text 2"/>
          <p:cNvSpPr/>
          <p:nvPr/>
        </p:nvSpPr>
        <p:spPr>
          <a:xfrm>
            <a:off x="3621167" y="1302425"/>
            <a:ext cx="1944172" cy="243007"/>
          </a:xfrm>
          <a:prstGeom prst="rect">
            <a:avLst/>
          </a:prstGeom>
          <a:noFill/>
          <a:ln/>
        </p:spPr>
        <p:txBody>
          <a:bodyPr wrap="none" rtlCol="0" anchor="t"/>
          <a:lstStyle/>
          <a:p>
            <a:pPr marL="0" indent="0">
              <a:lnSpc>
                <a:spcPts val="1914"/>
              </a:lnSpc>
              <a:buNone/>
            </a:pPr>
            <a:r>
              <a:rPr lang="en-US" sz="1531" dirty="0">
                <a:solidFill>
                  <a:srgbClr val="F2F0F4"/>
                </a:solidFill>
                <a:latin typeface="Montserrat" pitchFamily="34" charset="0"/>
                <a:ea typeface="Montserrat" pitchFamily="34" charset="-122"/>
                <a:cs typeface="Montserrat" pitchFamily="34" charset="-120"/>
              </a:rPr>
              <a:t>OpenUSD</a:t>
            </a:r>
            <a:endParaRPr lang="en-US" sz="1531" dirty="0"/>
          </a:p>
        </p:txBody>
      </p:sp>
      <p:sp>
        <p:nvSpPr>
          <p:cNvPr id="6" name="Text 3"/>
          <p:cNvSpPr/>
          <p:nvPr/>
        </p:nvSpPr>
        <p:spPr>
          <a:xfrm>
            <a:off x="3621167" y="1700927"/>
            <a:ext cx="3504367" cy="994886"/>
          </a:xfrm>
          <a:prstGeom prst="rect">
            <a:avLst/>
          </a:prstGeom>
          <a:noFill/>
          <a:ln/>
        </p:spPr>
        <p:txBody>
          <a:bodyPr wrap="squar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Universal Scene Description (USD) est un framework ouvert et extensible pour décrire, composer, simuler et collaborer dans des mondes 3D.</a:t>
            </a:r>
            <a:endParaRPr lang="en-US" sz="1225" dirty="0"/>
          </a:p>
        </p:txBody>
      </p:sp>
      <p:sp>
        <p:nvSpPr>
          <p:cNvPr id="7" name="Text 4"/>
          <p:cNvSpPr/>
          <p:nvPr/>
        </p:nvSpPr>
        <p:spPr>
          <a:xfrm>
            <a:off x="7512487" y="1302425"/>
            <a:ext cx="2149554" cy="243007"/>
          </a:xfrm>
          <a:prstGeom prst="rect">
            <a:avLst/>
          </a:prstGeom>
          <a:noFill/>
          <a:ln/>
        </p:spPr>
        <p:txBody>
          <a:bodyPr wrap="none" rtlCol="0" anchor="t"/>
          <a:lstStyle/>
          <a:p>
            <a:pPr marL="0" indent="0">
              <a:lnSpc>
                <a:spcPts val="1914"/>
              </a:lnSpc>
              <a:buNone/>
            </a:pPr>
            <a:r>
              <a:rPr lang="en-US" sz="1531" dirty="0">
                <a:solidFill>
                  <a:srgbClr val="F2F0F4"/>
                </a:solidFill>
                <a:latin typeface="Montserrat" pitchFamily="34" charset="0"/>
                <a:ea typeface="Montserrat" pitchFamily="34" charset="-122"/>
                <a:cs typeface="Montserrat" pitchFamily="34" charset="-120"/>
              </a:rPr>
              <a:t>Cadre de Calcul Unifié</a:t>
            </a:r>
            <a:endParaRPr lang="en-US" sz="1531" dirty="0"/>
          </a:p>
        </p:txBody>
      </p:sp>
      <p:sp>
        <p:nvSpPr>
          <p:cNvPr id="8" name="Text 5"/>
          <p:cNvSpPr/>
          <p:nvPr/>
        </p:nvSpPr>
        <p:spPr>
          <a:xfrm>
            <a:off x="7512487" y="1700927"/>
            <a:ext cx="3504367" cy="1492329"/>
          </a:xfrm>
          <a:prstGeom prst="rect">
            <a:avLst/>
          </a:prstGeom>
          <a:noFill/>
          <a:ln/>
        </p:spPr>
        <p:txBody>
          <a:bodyPr wrap="square" rtlCol="0" anchor="t"/>
          <a:lstStyle/>
          <a:p>
            <a:pPr marL="0" indent="0">
              <a:lnSpc>
                <a:spcPts val="1960"/>
              </a:lnSpc>
              <a:buNone/>
            </a:pPr>
            <a:r>
              <a:rPr lang="en-US" sz="1225" dirty="0">
                <a:solidFill>
                  <a:srgbClr val="DCD7E5"/>
                </a:solidFill>
                <a:latin typeface="Heebo" pitchFamily="34" charset="0"/>
                <a:ea typeface="Heebo" pitchFamily="34" charset="-122"/>
                <a:cs typeface="Heebo" pitchFamily="34" charset="-120"/>
              </a:rPr>
              <a:t>ACE est construit sur le Unified Compute Framework (UCF) de NVIDIA, permettant aux développeurs d'intégrer de manière transparente les technologies d'avatar dans leurs applications, sans nécessiter de connaissances approfondies sur le domaine ou la plateforme.</a:t>
            </a:r>
            <a:endParaRPr lang="en-US" sz="1225" dirty="0"/>
          </a:p>
        </p:txBody>
      </p:sp>
      <p:pic>
        <p:nvPicPr>
          <p:cNvPr id="9" name="Image 1" descr="preencoded.png"/>
          <p:cNvPicPr>
            <a:picLocks noChangeAspect="1"/>
          </p:cNvPicPr>
          <p:nvPr/>
        </p:nvPicPr>
        <p:blipFill>
          <a:blip r:embed="rId4"/>
          <a:stretch>
            <a:fillRect/>
          </a:stretch>
        </p:blipFill>
        <p:spPr>
          <a:xfrm>
            <a:off x="3621167" y="3508058"/>
            <a:ext cx="3577352" cy="2210872"/>
          </a:xfrm>
          <a:prstGeom prst="rect">
            <a:avLst/>
          </a:prstGeom>
        </p:spPr>
      </p:pic>
      <p:sp>
        <p:nvSpPr>
          <p:cNvPr id="10" name="Text 6"/>
          <p:cNvSpPr/>
          <p:nvPr/>
        </p:nvSpPr>
        <p:spPr>
          <a:xfrm>
            <a:off x="3621167" y="5718929"/>
            <a:ext cx="1944172" cy="243007"/>
          </a:xfrm>
          <a:prstGeom prst="rect">
            <a:avLst/>
          </a:prstGeom>
          <a:noFill/>
          <a:ln/>
        </p:spPr>
        <p:txBody>
          <a:bodyPr wrap="none" rtlCol="0" anchor="t"/>
          <a:lstStyle/>
          <a:p>
            <a:pPr marL="0" indent="0" algn="l">
              <a:lnSpc>
                <a:spcPts val="1914"/>
              </a:lnSpc>
              <a:buNone/>
            </a:pPr>
            <a:endParaRPr lang="en-US" sz="1531" dirty="0"/>
          </a:p>
        </p:txBody>
      </p:sp>
      <p:pic>
        <p:nvPicPr>
          <p:cNvPr id="11" name="Image 2" descr="preencoded.png"/>
          <p:cNvPicPr>
            <a:picLocks noChangeAspect="1"/>
          </p:cNvPicPr>
          <p:nvPr/>
        </p:nvPicPr>
        <p:blipFill>
          <a:blip r:embed="rId5"/>
          <a:stretch>
            <a:fillRect/>
          </a:stretch>
        </p:blipFill>
        <p:spPr>
          <a:xfrm>
            <a:off x="7431762" y="3508058"/>
            <a:ext cx="3577471" cy="2210991"/>
          </a:xfrm>
          <a:prstGeom prst="rect">
            <a:avLst/>
          </a:prstGeom>
        </p:spPr>
      </p:pic>
      <p:sp>
        <p:nvSpPr>
          <p:cNvPr id="12" name="Text 7"/>
          <p:cNvSpPr/>
          <p:nvPr/>
        </p:nvSpPr>
        <p:spPr>
          <a:xfrm>
            <a:off x="7431762" y="5719048"/>
            <a:ext cx="3577471" cy="248722"/>
          </a:xfrm>
          <a:prstGeom prst="rect">
            <a:avLst/>
          </a:prstGeom>
          <a:noFill/>
          <a:ln/>
        </p:spPr>
        <p:txBody>
          <a:bodyPr wrap="none" rtlCol="0" anchor="t"/>
          <a:lstStyle/>
          <a:p>
            <a:pPr marL="0" indent="0" algn="l">
              <a:lnSpc>
                <a:spcPts val="1960"/>
              </a:lnSpc>
              <a:buNone/>
            </a:pPr>
            <a:endParaRPr lang="en-US" sz="1225" dirty="0"/>
          </a:p>
        </p:txBody>
      </p:sp>
      <p:pic>
        <p:nvPicPr>
          <p:cNvPr id="13" name="Image 3" descr="preencoded.png"/>
          <p:cNvPicPr>
            <a:picLocks noChangeAspect="1"/>
          </p:cNvPicPr>
          <p:nvPr/>
        </p:nvPicPr>
        <p:blipFill>
          <a:blip r:embed="rId6"/>
          <a:stretch>
            <a:fillRect/>
          </a:stretch>
        </p:blipFill>
        <p:spPr>
          <a:xfrm>
            <a:off x="3621167" y="5893951"/>
            <a:ext cx="3577352" cy="3577352"/>
          </a:xfrm>
          <a:prstGeom prst="rect">
            <a:avLst/>
          </a:prstGeom>
        </p:spPr>
      </p:pic>
      <p:sp>
        <p:nvSpPr>
          <p:cNvPr id="14" name="Text 8"/>
          <p:cNvSpPr/>
          <p:nvPr/>
        </p:nvSpPr>
        <p:spPr>
          <a:xfrm>
            <a:off x="3621167" y="9471303"/>
            <a:ext cx="1944172" cy="243007"/>
          </a:xfrm>
          <a:prstGeom prst="rect">
            <a:avLst/>
          </a:prstGeom>
          <a:noFill/>
          <a:ln/>
        </p:spPr>
        <p:txBody>
          <a:bodyPr wrap="none" rtlCol="0" anchor="t"/>
          <a:lstStyle/>
          <a:p>
            <a:pPr marL="0" indent="0" algn="l">
              <a:lnSpc>
                <a:spcPts val="1914"/>
              </a:lnSpc>
              <a:buNone/>
            </a:pPr>
            <a:endParaRPr lang="en-US" sz="1531" dirty="0"/>
          </a:p>
        </p:txBody>
      </p:sp>
      <p:pic>
        <p:nvPicPr>
          <p:cNvPr id="15" name="Image 4" descr="preencoded.png"/>
          <p:cNvPicPr>
            <a:picLocks noChangeAspect="1"/>
          </p:cNvPicPr>
          <p:nvPr/>
        </p:nvPicPr>
        <p:blipFill>
          <a:blip r:embed="rId7"/>
          <a:stretch>
            <a:fillRect/>
          </a:stretch>
        </p:blipFill>
        <p:spPr>
          <a:xfrm>
            <a:off x="7431762" y="5893951"/>
            <a:ext cx="3577471" cy="3577471"/>
          </a:xfrm>
          <a:prstGeom prst="rect">
            <a:avLst/>
          </a:prstGeom>
        </p:spPr>
      </p:pic>
      <p:sp>
        <p:nvSpPr>
          <p:cNvPr id="16" name="Text 9"/>
          <p:cNvSpPr/>
          <p:nvPr/>
        </p:nvSpPr>
        <p:spPr>
          <a:xfrm>
            <a:off x="7431762" y="9471422"/>
            <a:ext cx="3577471" cy="248722"/>
          </a:xfrm>
          <a:prstGeom prst="rect">
            <a:avLst/>
          </a:prstGeom>
          <a:noFill/>
          <a:ln/>
        </p:spPr>
        <p:txBody>
          <a:bodyPr wrap="none" rtlCol="0" anchor="t"/>
          <a:lstStyle/>
          <a:p>
            <a:pPr marL="0" indent="0" algn="l">
              <a:lnSpc>
                <a:spcPts val="1960"/>
              </a:lnSpc>
              <a:buNone/>
            </a:pPr>
            <a:endParaRPr lang="en-US" sz="1225" dirty="0"/>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GB"/>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D0A2C">
              <a:alpha val="80000"/>
            </a:srgbClr>
          </a:solidFill>
          <a:ln/>
        </p:spPr>
        <p:txBody>
          <a:bodyPr/>
          <a:lstStyle/>
          <a:p>
            <a:endParaRPr lang="en-GB"/>
          </a:p>
        </p:txBody>
      </p:sp>
      <p:sp>
        <p:nvSpPr>
          <p:cNvPr id="6" name="Text 2"/>
          <p:cNvSpPr/>
          <p:nvPr/>
        </p:nvSpPr>
        <p:spPr>
          <a:xfrm>
            <a:off x="2037993" y="2524958"/>
            <a:ext cx="8539163"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L'Engagement des Utilisateurs</a:t>
            </a:r>
            <a:endParaRPr lang="en-US" sz="4374" dirty="0"/>
          </a:p>
        </p:txBody>
      </p:sp>
      <p:sp>
        <p:nvSpPr>
          <p:cNvPr id="7" name="Shape 3"/>
          <p:cNvSpPr/>
          <p:nvPr/>
        </p:nvSpPr>
        <p:spPr>
          <a:xfrm>
            <a:off x="2037993" y="3726180"/>
            <a:ext cx="499943" cy="499943"/>
          </a:xfrm>
          <a:prstGeom prst="roundRect">
            <a:avLst>
              <a:gd name="adj" fmla="val 20000"/>
            </a:avLst>
          </a:prstGeom>
          <a:solidFill>
            <a:srgbClr val="3C136D"/>
          </a:solidFill>
          <a:ln w="7620">
            <a:solidFill>
              <a:srgbClr val="552C86"/>
            </a:solidFill>
            <a:prstDash val="solid"/>
          </a:ln>
        </p:spPr>
        <p:txBody>
          <a:bodyPr/>
          <a:lstStyle/>
          <a:p>
            <a:endParaRPr lang="en-GB"/>
          </a:p>
        </p:txBody>
      </p:sp>
      <p:sp>
        <p:nvSpPr>
          <p:cNvPr id="8" name="Text 4"/>
          <p:cNvSpPr/>
          <p:nvPr/>
        </p:nvSpPr>
        <p:spPr>
          <a:xfrm>
            <a:off x="2227778" y="3767852"/>
            <a:ext cx="120372"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9" name="Text 5"/>
          <p:cNvSpPr/>
          <p:nvPr/>
        </p:nvSpPr>
        <p:spPr>
          <a:xfrm>
            <a:off x="2760107" y="3802499"/>
            <a:ext cx="3989665"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Personnalisation Multilingue</a:t>
            </a:r>
            <a:endParaRPr lang="en-US" sz="2187" dirty="0"/>
          </a:p>
        </p:txBody>
      </p:sp>
      <p:sp>
        <p:nvSpPr>
          <p:cNvPr id="10" name="Text 6"/>
          <p:cNvSpPr/>
          <p:nvPr/>
        </p:nvSpPr>
        <p:spPr>
          <a:xfrm>
            <a:off x="2760107" y="4282916"/>
            <a:ext cx="4444008"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Les avatars ACE sont capables de comprendre et de parler plusieurs langues, offrant ainsi une expérience personnalisée pour les utilisateurs du monde entier.</a:t>
            </a:r>
            <a:endParaRPr lang="en-US" sz="1750" dirty="0"/>
          </a:p>
        </p:txBody>
      </p:sp>
      <p:sp>
        <p:nvSpPr>
          <p:cNvPr id="11" name="Shape 7"/>
          <p:cNvSpPr/>
          <p:nvPr/>
        </p:nvSpPr>
        <p:spPr>
          <a:xfrm>
            <a:off x="7426285" y="3726180"/>
            <a:ext cx="499943" cy="499943"/>
          </a:xfrm>
          <a:prstGeom prst="roundRect">
            <a:avLst>
              <a:gd name="adj" fmla="val 20000"/>
            </a:avLst>
          </a:prstGeom>
          <a:solidFill>
            <a:srgbClr val="3C136D"/>
          </a:solidFill>
          <a:ln w="7620">
            <a:solidFill>
              <a:srgbClr val="552C86"/>
            </a:solidFill>
            <a:prstDash val="solid"/>
          </a:ln>
        </p:spPr>
        <p:txBody>
          <a:bodyPr/>
          <a:lstStyle/>
          <a:p>
            <a:endParaRPr lang="en-GB"/>
          </a:p>
        </p:txBody>
      </p:sp>
      <p:sp>
        <p:nvSpPr>
          <p:cNvPr id="12" name="Text 8"/>
          <p:cNvSpPr/>
          <p:nvPr/>
        </p:nvSpPr>
        <p:spPr>
          <a:xfrm>
            <a:off x="7581543" y="3767852"/>
            <a:ext cx="189309"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3" name="Text 9"/>
          <p:cNvSpPr/>
          <p:nvPr/>
        </p:nvSpPr>
        <p:spPr>
          <a:xfrm>
            <a:off x="8148399" y="3802499"/>
            <a:ext cx="306455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Interaction Immersive</a:t>
            </a:r>
            <a:endParaRPr lang="en-US" sz="2187" dirty="0"/>
          </a:p>
        </p:txBody>
      </p:sp>
      <p:sp>
        <p:nvSpPr>
          <p:cNvPr id="14" name="Text 10"/>
          <p:cNvSpPr/>
          <p:nvPr/>
        </p:nvSpPr>
        <p:spPr>
          <a:xfrm>
            <a:off x="8148399" y="4282916"/>
            <a:ext cx="4444008"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L'animation réaliste et les capacités de traduction des avatars offrent une interaction immersive, améliorant ainsi l'engagement des utilisateurs.</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GB"/>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2246590"/>
            <a:ext cx="565154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Garantie de Sécurité</a:t>
            </a:r>
            <a:endParaRPr lang="en-US" sz="4374" dirty="0"/>
          </a:p>
        </p:txBody>
      </p:sp>
      <p:sp>
        <p:nvSpPr>
          <p:cNvPr id="6" name="Shape 2"/>
          <p:cNvSpPr/>
          <p:nvPr/>
        </p:nvSpPr>
        <p:spPr>
          <a:xfrm>
            <a:off x="833199" y="3274219"/>
            <a:ext cx="4542115" cy="2708791"/>
          </a:xfrm>
          <a:prstGeom prst="roundRect">
            <a:avLst>
              <a:gd name="adj" fmla="val 3691"/>
            </a:avLst>
          </a:prstGeom>
          <a:solidFill>
            <a:srgbClr val="3C136D"/>
          </a:solidFill>
          <a:ln w="7620">
            <a:solidFill>
              <a:srgbClr val="552C86"/>
            </a:solidFill>
            <a:prstDash val="solid"/>
          </a:ln>
        </p:spPr>
        <p:txBody>
          <a:bodyPr/>
          <a:lstStyle/>
          <a:p>
            <a:endParaRPr lang="en-GB"/>
          </a:p>
        </p:txBody>
      </p:sp>
      <p:sp>
        <p:nvSpPr>
          <p:cNvPr id="7" name="Text 3"/>
          <p:cNvSpPr/>
          <p:nvPr/>
        </p:nvSpPr>
        <p:spPr>
          <a:xfrm>
            <a:off x="1062990" y="3504009"/>
            <a:ext cx="4082534" cy="694373"/>
          </a:xfrm>
          <a:prstGeom prst="rect">
            <a:avLst/>
          </a:prstGeom>
          <a:noFill/>
          <a:ln/>
        </p:spPr>
        <p:txBody>
          <a:bodyPr wrap="squar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Modèles Basés sur des Données Sûres</a:t>
            </a:r>
            <a:endParaRPr lang="en-US" sz="2187" dirty="0"/>
          </a:p>
        </p:txBody>
      </p:sp>
      <p:sp>
        <p:nvSpPr>
          <p:cNvPr id="8" name="Text 4"/>
          <p:cNvSpPr/>
          <p:nvPr/>
        </p:nvSpPr>
        <p:spPr>
          <a:xfrm>
            <a:off x="1062990" y="4331613"/>
            <a:ext cx="4082534"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Les modèles d'IA d'ACE sont basés sur des données sûres et sécurisées, garantissant la sécurité et l'exactitude des avatars générés.</a:t>
            </a:r>
            <a:endParaRPr lang="en-US" sz="1750" dirty="0"/>
          </a:p>
        </p:txBody>
      </p:sp>
      <p:sp>
        <p:nvSpPr>
          <p:cNvPr id="9" name="Shape 5"/>
          <p:cNvSpPr/>
          <p:nvPr/>
        </p:nvSpPr>
        <p:spPr>
          <a:xfrm>
            <a:off x="5597485" y="3274219"/>
            <a:ext cx="4542115" cy="2708791"/>
          </a:xfrm>
          <a:prstGeom prst="roundRect">
            <a:avLst>
              <a:gd name="adj" fmla="val 3691"/>
            </a:avLst>
          </a:prstGeom>
          <a:solidFill>
            <a:srgbClr val="3C136D"/>
          </a:solidFill>
          <a:ln w="7620">
            <a:solidFill>
              <a:srgbClr val="552C86"/>
            </a:solidFill>
            <a:prstDash val="solid"/>
          </a:ln>
        </p:spPr>
        <p:txBody>
          <a:bodyPr/>
          <a:lstStyle/>
          <a:p>
            <a:endParaRPr lang="en-GB"/>
          </a:p>
        </p:txBody>
      </p:sp>
      <p:sp>
        <p:nvSpPr>
          <p:cNvPr id="10" name="Text 6"/>
          <p:cNvSpPr/>
          <p:nvPr/>
        </p:nvSpPr>
        <p:spPr>
          <a:xfrm>
            <a:off x="5827276" y="3504009"/>
            <a:ext cx="3578781"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Contrôle sur les Réponses</a:t>
            </a:r>
            <a:endParaRPr lang="en-US" sz="2187" dirty="0"/>
          </a:p>
        </p:txBody>
      </p:sp>
      <p:sp>
        <p:nvSpPr>
          <p:cNvPr id="11" name="Text 7"/>
          <p:cNvSpPr/>
          <p:nvPr/>
        </p:nvSpPr>
        <p:spPr>
          <a:xfrm>
            <a:off x="5827276" y="3984427"/>
            <a:ext cx="4082534"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Les modèles de langage d'IA génératifs pré-entraînés offrent un contrôle accru sur les réponses lors de l'inférence, assurant ainsi la cohérence des résultats.</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GB"/>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676638"/>
            <a:ext cx="7567732"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Adaptabilité et Polyvalence</a:t>
            </a:r>
            <a:endParaRPr lang="en-US" sz="4374" dirty="0"/>
          </a:p>
        </p:txBody>
      </p:sp>
      <p:sp>
        <p:nvSpPr>
          <p:cNvPr id="6" name="Shape 2"/>
          <p:cNvSpPr/>
          <p:nvPr/>
        </p:nvSpPr>
        <p:spPr>
          <a:xfrm>
            <a:off x="1144310" y="2704267"/>
            <a:ext cx="44410" cy="3848695"/>
          </a:xfrm>
          <a:prstGeom prst="roundRect">
            <a:avLst>
              <a:gd name="adj" fmla="val 225151"/>
            </a:avLst>
          </a:prstGeom>
          <a:solidFill>
            <a:srgbClr val="552C86"/>
          </a:solidFill>
          <a:ln/>
        </p:spPr>
        <p:txBody>
          <a:bodyPr/>
          <a:lstStyle/>
          <a:p>
            <a:endParaRPr lang="en-GB"/>
          </a:p>
        </p:txBody>
      </p:sp>
      <p:sp>
        <p:nvSpPr>
          <p:cNvPr id="7" name="Shape 3"/>
          <p:cNvSpPr/>
          <p:nvPr/>
        </p:nvSpPr>
        <p:spPr>
          <a:xfrm>
            <a:off x="1416427" y="3105567"/>
            <a:ext cx="777597" cy="44410"/>
          </a:xfrm>
          <a:prstGeom prst="roundRect">
            <a:avLst>
              <a:gd name="adj" fmla="val 225151"/>
            </a:avLst>
          </a:prstGeom>
          <a:solidFill>
            <a:srgbClr val="552C86"/>
          </a:solidFill>
          <a:ln/>
        </p:spPr>
        <p:txBody>
          <a:bodyPr/>
          <a:lstStyle/>
          <a:p>
            <a:endParaRPr lang="en-GB"/>
          </a:p>
        </p:txBody>
      </p:sp>
      <p:sp>
        <p:nvSpPr>
          <p:cNvPr id="8" name="Shape 4"/>
          <p:cNvSpPr/>
          <p:nvPr/>
        </p:nvSpPr>
        <p:spPr>
          <a:xfrm>
            <a:off x="916484" y="2877860"/>
            <a:ext cx="499943" cy="499943"/>
          </a:xfrm>
          <a:prstGeom prst="roundRect">
            <a:avLst>
              <a:gd name="adj" fmla="val 20000"/>
            </a:avLst>
          </a:prstGeom>
          <a:solidFill>
            <a:srgbClr val="3C136D"/>
          </a:solidFill>
          <a:ln w="7620">
            <a:solidFill>
              <a:srgbClr val="552C86"/>
            </a:solidFill>
            <a:prstDash val="solid"/>
          </a:ln>
        </p:spPr>
        <p:txBody>
          <a:bodyPr/>
          <a:lstStyle/>
          <a:p>
            <a:endParaRPr lang="en-GB"/>
          </a:p>
        </p:txBody>
      </p:sp>
      <p:sp>
        <p:nvSpPr>
          <p:cNvPr id="9" name="Text 5"/>
          <p:cNvSpPr/>
          <p:nvPr/>
        </p:nvSpPr>
        <p:spPr>
          <a:xfrm>
            <a:off x="1106269" y="2919532"/>
            <a:ext cx="120372"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10" name="Text 6"/>
          <p:cNvSpPr/>
          <p:nvPr/>
        </p:nvSpPr>
        <p:spPr>
          <a:xfrm>
            <a:off x="2388513" y="2926437"/>
            <a:ext cx="277749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Création Simplifiée</a:t>
            </a:r>
            <a:endParaRPr lang="en-US" sz="2187" dirty="0"/>
          </a:p>
        </p:txBody>
      </p:sp>
      <p:sp>
        <p:nvSpPr>
          <p:cNvPr id="11" name="Text 7"/>
          <p:cNvSpPr/>
          <p:nvPr/>
        </p:nvSpPr>
        <p:spPr>
          <a:xfrm>
            <a:off x="2388513" y="3406854"/>
            <a:ext cx="7751088" cy="710803"/>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L'intégration de processeurs dotés de NPU dans les PC portables permet une adaptation facilitée des applications d'avatar dans différents environnements.</a:t>
            </a:r>
            <a:endParaRPr lang="en-US" sz="1750" dirty="0"/>
          </a:p>
        </p:txBody>
      </p:sp>
      <p:sp>
        <p:nvSpPr>
          <p:cNvPr id="12" name="Shape 8"/>
          <p:cNvSpPr/>
          <p:nvPr/>
        </p:nvSpPr>
        <p:spPr>
          <a:xfrm>
            <a:off x="1416427" y="4963299"/>
            <a:ext cx="777597" cy="44410"/>
          </a:xfrm>
          <a:prstGeom prst="roundRect">
            <a:avLst>
              <a:gd name="adj" fmla="val 225151"/>
            </a:avLst>
          </a:prstGeom>
          <a:solidFill>
            <a:srgbClr val="552C86"/>
          </a:solidFill>
          <a:ln/>
        </p:spPr>
        <p:txBody>
          <a:bodyPr/>
          <a:lstStyle/>
          <a:p>
            <a:endParaRPr lang="en-GB"/>
          </a:p>
        </p:txBody>
      </p:sp>
      <p:sp>
        <p:nvSpPr>
          <p:cNvPr id="13" name="Shape 9"/>
          <p:cNvSpPr/>
          <p:nvPr/>
        </p:nvSpPr>
        <p:spPr>
          <a:xfrm>
            <a:off x="916484" y="4735592"/>
            <a:ext cx="499943" cy="499943"/>
          </a:xfrm>
          <a:prstGeom prst="roundRect">
            <a:avLst>
              <a:gd name="adj" fmla="val 20000"/>
            </a:avLst>
          </a:prstGeom>
          <a:solidFill>
            <a:srgbClr val="3C136D"/>
          </a:solidFill>
          <a:ln w="7620">
            <a:solidFill>
              <a:srgbClr val="552C86"/>
            </a:solidFill>
            <a:prstDash val="solid"/>
          </a:ln>
        </p:spPr>
        <p:txBody>
          <a:bodyPr/>
          <a:lstStyle/>
          <a:p>
            <a:endParaRPr lang="en-GB"/>
          </a:p>
        </p:txBody>
      </p:sp>
      <p:sp>
        <p:nvSpPr>
          <p:cNvPr id="14" name="Text 10"/>
          <p:cNvSpPr/>
          <p:nvPr/>
        </p:nvSpPr>
        <p:spPr>
          <a:xfrm>
            <a:off x="1071741" y="4777264"/>
            <a:ext cx="189309"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5" name="Text 11"/>
          <p:cNvSpPr/>
          <p:nvPr/>
        </p:nvSpPr>
        <p:spPr>
          <a:xfrm>
            <a:off x="2388513" y="4784169"/>
            <a:ext cx="4214336"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Compatibilité Multiplateforme</a:t>
            </a:r>
            <a:endParaRPr lang="en-US" sz="2187" dirty="0"/>
          </a:p>
        </p:txBody>
      </p:sp>
      <p:sp>
        <p:nvSpPr>
          <p:cNvPr id="16" name="Text 12"/>
          <p:cNvSpPr/>
          <p:nvPr/>
        </p:nvSpPr>
        <p:spPr>
          <a:xfrm>
            <a:off x="2388513" y="5264587"/>
            <a:ext cx="7751088" cy="1066205"/>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ACE offre une flexibilité de déploiement sur n'importe quel moteur, dans n'importe quel cloud public ou privé, ou via un PC Windows, garantissant ainsi une polyvalence d'utilisation.</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GB"/>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2880360"/>
            <a:ext cx="555498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Conclusion</a:t>
            </a:r>
            <a:endParaRPr lang="en-US" sz="4374" dirty="0"/>
          </a:p>
        </p:txBody>
      </p:sp>
      <p:sp>
        <p:nvSpPr>
          <p:cNvPr id="6" name="Shape 2"/>
          <p:cNvSpPr/>
          <p:nvPr/>
        </p:nvSpPr>
        <p:spPr>
          <a:xfrm>
            <a:off x="4490799" y="4081582"/>
            <a:ext cx="499943" cy="499943"/>
          </a:xfrm>
          <a:prstGeom prst="roundRect">
            <a:avLst>
              <a:gd name="adj" fmla="val 20000"/>
            </a:avLst>
          </a:prstGeom>
          <a:solidFill>
            <a:srgbClr val="3C136D"/>
          </a:solidFill>
          <a:ln w="7620">
            <a:solidFill>
              <a:srgbClr val="552C86"/>
            </a:solidFill>
            <a:prstDash val="solid"/>
          </a:ln>
        </p:spPr>
        <p:txBody>
          <a:bodyPr/>
          <a:lstStyle/>
          <a:p>
            <a:endParaRPr lang="en-GB"/>
          </a:p>
        </p:txBody>
      </p:sp>
      <p:sp>
        <p:nvSpPr>
          <p:cNvPr id="7" name="Text 3"/>
          <p:cNvSpPr/>
          <p:nvPr/>
        </p:nvSpPr>
        <p:spPr>
          <a:xfrm>
            <a:off x="4680585" y="4123253"/>
            <a:ext cx="120372"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8" name="Text 4"/>
          <p:cNvSpPr/>
          <p:nvPr/>
        </p:nvSpPr>
        <p:spPr>
          <a:xfrm>
            <a:off x="5212913" y="4157901"/>
            <a:ext cx="5904667"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Expériences Captivantes et Personnalisées</a:t>
            </a:r>
            <a:endParaRPr lang="en-US" sz="2187" dirty="0"/>
          </a:p>
        </p:txBody>
      </p:sp>
      <p:sp>
        <p:nvSpPr>
          <p:cNvPr id="9" name="Text 5"/>
          <p:cNvSpPr/>
          <p:nvPr/>
        </p:nvSpPr>
        <p:spPr>
          <a:xfrm>
            <a:off x="5212913" y="4638318"/>
            <a:ext cx="8584287"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Grâce à des outils comme ACE, la barrière entre le réel et le virtuel continue de s'amincir, offrant des expériences toujours plus captivantes et personnalisées.</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590</Words>
  <Application>Microsoft Office PowerPoint</Application>
  <PresentationFormat>Custom</PresentationFormat>
  <Paragraphs>52</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Heebo</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Matteo BAILLY</cp:lastModifiedBy>
  <cp:revision>2</cp:revision>
  <dcterms:created xsi:type="dcterms:W3CDTF">2024-03-13T11:37:23Z</dcterms:created>
  <dcterms:modified xsi:type="dcterms:W3CDTF">2024-03-13T11:42:19Z</dcterms:modified>
</cp:coreProperties>
</file>